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9"/>
  </p:notesMasterIdLst>
  <p:sldIdLst>
    <p:sldId id="312" r:id="rId2"/>
    <p:sldId id="314" r:id="rId3"/>
    <p:sldId id="256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33" r:id="rId12"/>
    <p:sldId id="324" r:id="rId13"/>
    <p:sldId id="325" r:id="rId14"/>
    <p:sldId id="326" r:id="rId15"/>
    <p:sldId id="331" r:id="rId16"/>
    <p:sldId id="321" r:id="rId17"/>
    <p:sldId id="33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05790"/>
    <a:srgbClr val="224886"/>
    <a:srgbClr val="2C3B62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2021" autoAdjust="0"/>
  </p:normalViewPr>
  <p:slideViewPr>
    <p:cSldViewPr>
      <p:cViewPr>
        <p:scale>
          <a:sx n="66" d="100"/>
          <a:sy n="66" d="100"/>
        </p:scale>
        <p:origin x="-209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D0B19EC-93F8-41BB-814E-ED5B39092B1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6D924B8-4134-4B3E-BBB0-0539BEED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Титульная страница, содержание сделать гиперссылками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b="1" smtClean="0">
              <a:latin typeface="Arial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Готово.палка в ближнем свете пропала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Готово. Но большой текст, желательно заменить на что-то более визуализированное.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ГотовоЕще можно дописать КС для №1 – около 15 кд/лк * м2</a:t>
            </a:r>
            <a:r>
              <a:rPr lang="ru-RU" altLang="ru-RU" smtClean="0"/>
              <a:t> </a:t>
            </a:r>
            <a:r>
              <a:rPr lang="ru-RU" altLang="ru-RU" smtClean="0">
                <a:latin typeface="Arial" charset="0"/>
              </a:rPr>
              <a:t>, №2 – 50 кд/лк * м2, №3 – 450 кд/лк * м2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smtClean="0"/>
              <a:t>допиши плиз в формате заголовков.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готово, в дальнейшем сделать жилет на черном фоне и пример применения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63300-3A1A-487E-A833-FC37FCBB9E3B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6AD8A-FA21-4705-AA41-BA71530CF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AF8B-A2AE-4E90-8BD9-53A4AA209CBC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04FCA-AF68-4F24-BCBA-3CFC52B0A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2EBFCC-D890-43A4-B8D6-3C796846F5F1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20E2A1-50BE-4E83-AC45-B223FCD1E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09CB2E-3065-489B-A9AC-E1E9B6B1365C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6757D-D768-4A90-B658-47A4897D7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CB1B-8391-47CC-8797-F2C5F1E135D8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901F5-417F-4CCD-9443-5EE72E586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066D1E-D13D-4846-90C0-4CC0CEC59EEA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2811BC6-D964-4338-A3B1-B4906F304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9E84-49CA-436B-B43D-4633BBE5608C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086C-F553-4ECA-A05A-324926754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5790"/>
            </a:gs>
            <a:gs pos="100000">
              <a:srgbClr val="1E28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0363DA-05A7-4C64-8503-FAB5E6DF55C7}" type="datetimeFigureOut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4F707BC-87D8-44A5-A194-56FFCC10E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1685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4A73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9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&amp;Icy;&amp;scy;&amp;pcy;&amp;ocy;&amp;lcy;&amp;softcy;&amp;zcy;&amp;ocy;&amp;vcy;&amp;acy;&amp;ncy;&amp;icy;&amp;iecy; &amp;scy;&amp;vcy;&amp;iecy;&amp;tcy;&amp;ocy;&amp;vcy;&amp;ocy;&amp;zcy;&amp;vcy;&amp;rcy;&amp;acy;&amp;shchcy;&amp;acy;&amp;yucy;&amp;shchcy;&amp;icy;&amp;khcy; ( &amp;scy;&amp;vcy;&amp;iecy;&amp;tcy;&amp;ocy;&amp;ocy;&amp;tcy;&amp;rcy;&amp;acy;&amp;zhcy;&amp;acy;&amp;yucy;&amp;shchcy;&amp;icy;&amp;khcy; ) &amp;mcy;&amp;acy;&amp;tcy;&amp;iecy;&amp;rcy;&amp;icy;&amp;acy;&amp;lcy;&amp;ocy;&amp;vcy; &amp;dcy;&amp;lcy;&amp;yacy; &amp;ocy;&amp;bcy;&amp;ocy;&amp;zcy;&amp;ncy;&amp;acy;&amp;chcy;&amp;iecy;&amp;ncy;&amp;icy;&amp;yacy; &amp;ncy;&amp;acy; &amp;dcy;&amp;ocy;&amp;rcy;&amp;ocy;&amp;gcy;&amp;iecy; &amp;vcy; &amp;tcy;&amp;iecy;&amp;mcy;&amp;ncy;&amp;ocy;&amp;iecy; &amp;vcy;&amp;rcy;&amp;iecy;&amp;mcy;&amp;yacy; &amp;scy;&amp;ucy;&amp;tcy;&amp;ocy;&amp;kcy; &amp;ucy;&amp;vcy;&amp;iecy;&amp;lcy;&amp;icy;&amp;chcy;&amp;icy;&amp;vcy;&amp;acy;&amp;iecy;&amp;tcy; &amp;bcy;&amp;iecy;&amp;zcy;&amp;ocy;&amp;pcy;&amp;acy;&amp;scy;&amp;ncy;&amp;ocy;&amp;s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71625"/>
            <a:ext cx="86423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14313" y="1268413"/>
            <a:ext cx="87137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428750" y="5643563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Принцип действия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000625" y="5643563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Использование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5000625" y="5214938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Виды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28750" y="6072188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Законодательство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5000625" y="6072188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Качество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1428750" y="5214938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Назначение</a:t>
            </a:r>
          </a:p>
        </p:txBody>
      </p:sp>
      <p:pic>
        <p:nvPicPr>
          <p:cNvPr id="9226" name="Picture 2" descr="Госавтоинспекция"/>
          <p:cNvPicPr>
            <a:picLocks noChangeAspect="1" noChangeArrowheads="1"/>
          </p:cNvPicPr>
          <p:nvPr/>
        </p:nvPicPr>
        <p:blipFill>
          <a:blip r:embed="rId4" cstate="print"/>
          <a:srcRect r="85001"/>
          <a:stretch>
            <a:fillRect/>
          </a:stretch>
        </p:blipFill>
        <p:spPr bwMode="auto">
          <a:xfrm>
            <a:off x="185738" y="171450"/>
            <a:ext cx="11461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1619250" y="188913"/>
            <a:ext cx="7200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Главное управление по обеспечению безопасности </a:t>
            </a:r>
          </a:p>
          <a:p>
            <a:pPr algn="ctr"/>
            <a:r>
              <a:rPr lang="ru-RU" altLang="ru-RU"/>
              <a:t>дорожного движения Министерства внутренних дел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2736" y="3929066"/>
            <a:ext cx="727260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БРАСЛЕТЫ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300" y="1341438"/>
            <a:ext cx="8661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 два вида - самофиксирующиеся  и текстильные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видимость пешехода со всех сторон обеспечит одновременное использование   двух  браслетов   (например, на двух руках)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можно размещать не только на руках и ногах, но и на элементах одежды и велосипедных рамах, сумках, на колясках и т.д. </a:t>
            </a:r>
          </a:p>
          <a:p>
            <a:pPr algn="just">
              <a:defRPr/>
            </a:pPr>
            <a:endParaRPr lang="ru-RU" sz="1700" b="0" dirty="0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860800"/>
            <a:ext cx="13049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" y="3860800"/>
            <a:ext cx="33909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860800"/>
            <a:ext cx="16430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860800"/>
            <a:ext cx="161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89113" y="1027113"/>
            <a:ext cx="552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ЗНАЧКИ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924175"/>
            <a:ext cx="249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85750" y="1628775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b="0"/>
              <a:t>  универсальное световозвращающее средство защиты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0"/>
              <a:t>  крепятся на любую текстильную поверхность с помощью английской булавки 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928938"/>
            <a:ext cx="4070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2928938"/>
            <a:ext cx="19351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693738"/>
            <a:ext cx="8642350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БРЕЛОКИ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3141663"/>
            <a:ext cx="1755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8625" y="1500188"/>
            <a:ext cx="8501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различные формы и цвета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подвесные и с магнитнтным креплением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рекомендуется использовать несколько брелоков одновременно, чтобы обеспечить видимость с разных направлений 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площадь световозвращающей поверхности -  не менее 25 см</a:t>
            </a:r>
            <a:r>
              <a:rPr lang="ru-RU" altLang="ru-RU" sz="1800" baseline="30000"/>
              <a:t>2</a:t>
            </a:r>
            <a:r>
              <a:rPr lang="ru-RU" altLang="ru-RU" sz="1800"/>
              <a:t> </a:t>
            </a:r>
          </a:p>
        </p:txBody>
      </p:sp>
      <p:pic>
        <p:nvPicPr>
          <p:cNvPr id="20488" name="Picture 9" descr="b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068638"/>
            <a:ext cx="19685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sm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288" y="5013325"/>
            <a:ext cx="1222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&amp;Gcy;&amp;lcy;&amp;icy;&amp;mcy; (&amp;fcy;&amp;lcy;&amp;icy;&amp;kcy;&amp;iecy;&amp;rcy;) &quot;&amp;Kcy;&amp;ocy;&amp;tcy;&amp;iocy;&amp;ncy;&amp;ocy;&amp;kcy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306863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&amp;Gcy;&amp;lcy;&amp;icy;&amp;mcy; (&amp;fcy;&amp;lcy;&amp;icy;&amp;kcy;&amp;iecy;&amp;rcy;) &quot;&amp;Mcy;&amp;acy;&amp;shcy;&amp;icy;&amp;ncy;&amp;kcy;&amp;acy;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31416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cu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7588" y="5013325"/>
            <a:ext cx="1250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3" name="Group 23"/>
          <p:cNvGrpSpPr>
            <a:grpSpLocks/>
          </p:cNvGrpSpPr>
          <p:nvPr/>
        </p:nvGrpSpPr>
        <p:grpSpPr bwMode="auto">
          <a:xfrm>
            <a:off x="4572000" y="4868863"/>
            <a:ext cx="2376488" cy="1728787"/>
            <a:chOff x="2880" y="3067"/>
            <a:chExt cx="1497" cy="1089"/>
          </a:xfrm>
        </p:grpSpPr>
        <p:sp>
          <p:nvSpPr>
            <p:cNvPr id="20495" name="Rectangle 22"/>
            <p:cNvSpPr>
              <a:spLocks noChangeArrowheads="1"/>
            </p:cNvSpPr>
            <p:nvPr/>
          </p:nvSpPr>
          <p:spPr bwMode="auto">
            <a:xfrm>
              <a:off x="2880" y="3067"/>
              <a:ext cx="1497" cy="10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20496" name="Picture 21" descr="IMG_988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98" y="3113"/>
              <a:ext cx="783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4" name="Text Box 24"/>
          <p:cNvSpPr txBox="1">
            <a:spLocks noChangeArrowheads="1"/>
          </p:cNvSpPr>
          <p:nvPr/>
        </p:nvSpPr>
        <p:spPr bwMode="auto">
          <a:xfrm>
            <a:off x="900113" y="4508500"/>
            <a:ext cx="1536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000"/>
              <a:t>магнитное 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</a:t>
            </a:r>
            <a:r>
              <a:rPr lang="ru-RU" sz="2400" dirty="0"/>
              <a:t>  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НАКЛЕЙКИ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572000" y="1557338"/>
            <a:ext cx="4321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приклеиваются к элементам одежды   и    различным предметам</a:t>
            </a:r>
          </a:p>
          <a:p>
            <a:pPr algn="just"/>
            <a:r>
              <a:rPr lang="ru-RU" altLang="ru-RU" sz="1800" i="1"/>
              <a:t>(сумка, рюкзак, трости, самокаты, велосипеды, коляски, защитные шлемы и т.д.)</a:t>
            </a:r>
          </a:p>
        </p:txBody>
      </p:sp>
      <p:pic>
        <p:nvPicPr>
          <p:cNvPr id="21511" name="Picture 13" descr="стике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25"/>
            <a:ext cx="4665663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&amp;Ncy;&amp;acy;&amp;bcy;&amp;ocy;&amp;rcy; &amp;scy;&amp;iecy;&amp;rcy;&amp;ycy;&amp;khcy; &amp;scy;&amp;vcy;&amp;iecy;&amp;tcy;&amp;ocy;&amp;vcy;&amp;ocy;&amp;zcy;&amp;vcy;&amp;rcy;&amp;acy;&amp;shchcy;&amp;acy;&amp;yucy;&amp;shchcy;&amp;icy;&amp;khcy; &amp;scy;&amp;tcy;&amp;icy;&amp;kcy;&amp;iecy;&amp;rcy;&amp;ocy;&amp;vcy; - &amp;gcy;&amp;iecy;&amp;ocy;&amp;mcy;&amp;iecy;&amp;tcy;&amp;rcy;&amp;icy;&amp;chcy;&amp;iecy;&amp;scy;&amp;kcy;&amp;icy;&amp;khcy; &amp;fcy;&amp;icy;&amp;gcy;&amp;ucy;&amp;rcy;&amp;o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933825"/>
            <a:ext cx="1749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600" y="3432175"/>
            <a:ext cx="18986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СВЕТОВОЗВРАЩАТЕЛИ ДЛЯ СПИЦ ВЕЛОСИПЕДОВ</a:t>
            </a:r>
          </a:p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 ДЕТСКИХ КОЛЯСОК</a:t>
            </a:r>
          </a:p>
        </p:txBody>
      </p: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6037263" y="3141663"/>
            <a:ext cx="2782887" cy="3311525"/>
            <a:chOff x="3334" y="1842"/>
            <a:chExt cx="2197" cy="2361"/>
          </a:xfrm>
        </p:grpSpPr>
        <p:pic>
          <p:nvPicPr>
            <p:cNvPr id="22538" name="Picture 1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4" y="1842"/>
              <a:ext cx="2177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3334" y="3521"/>
              <a:ext cx="2197" cy="682"/>
              <a:chOff x="2789" y="1525"/>
              <a:chExt cx="2197" cy="682"/>
            </a:xfrm>
          </p:grpSpPr>
          <p:pic>
            <p:nvPicPr>
              <p:cNvPr id="22540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89" y="1525"/>
                <a:ext cx="394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1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43" y="1525"/>
                <a:ext cx="907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2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95" y="1525"/>
                <a:ext cx="791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535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3141663"/>
            <a:ext cx="2892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376238" y="1844675"/>
            <a:ext cx="8299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легко фиксируются на спицах велосипедов и детских колясок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повышают заметность велосипедиста ночью в боковой проекции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дополнительно применять световозвращатели, видимые спереди и сзади</a:t>
            </a:r>
          </a:p>
        </p:txBody>
      </p:sp>
      <p:pic>
        <p:nvPicPr>
          <p:cNvPr id="22537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063" y="3141663"/>
            <a:ext cx="24923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НЕСЪЕМНЫЕ СВЕТОВОЗВРАЩАЮЩИЕ ЭЛЕМЕНТЫ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376238" y="1628775"/>
            <a:ext cx="8299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это элементы одежды и обуви из световозвращающих материалов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текстильные ленты, канты, шевроны, нашивки, термотрансферные  изображения и т.д.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покупая одежду себе и своим детям, обратите внимание на наличие и качество световозвращающих элементов</a:t>
            </a:r>
          </a:p>
        </p:txBody>
      </p:sp>
      <p:pic>
        <p:nvPicPr>
          <p:cNvPr id="23559" name="Picture 16" descr="&amp;Tcy;&amp;iecy;&amp;rcy;&amp;mcy;&amp;ocy;&amp;tcy;&amp;rcy;&amp;acy;&amp;ncy;&amp;scy;&amp;fcy;&amp;iecy;&amp;rcy;&amp;ncy;&amp;acy;&amp;yacy; &amp;scy;&amp;vcy;&amp;iecy;&amp;tcy;&amp;ocy;&amp;vcy;&amp;ocy;&amp;zcy;&amp;vcy;&amp;rcy;&amp;acy;&amp;shchcy;&amp;acy;&amp;yucy;&amp;shchcy;&amp;acy;&amp;yacy; &amp;ncy;&amp;acy;&amp;kcy;&amp;lcy;&amp;iecy;&amp;jcy;&amp;kcy;&amp;acy; &quot;&amp;pcy;&amp;ocy;&amp;yucy;&amp;shchcy;&amp;icy;&amp;iecy; &amp;pcy;&amp;tcy;&amp;icy;&amp;chcy;&amp;kcy;&amp;icy;&quot; &amp;ncy;&amp;acy; &amp;fcy;&amp;ucy;&amp;tcy;&amp;bcy;&amp;ocy;&amp;l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5756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250825" y="5949950"/>
            <a:ext cx="2324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Термотрансферное изображение на детской футболке</a:t>
            </a:r>
          </a:p>
        </p:txBody>
      </p:sp>
      <p:pic>
        <p:nvPicPr>
          <p:cNvPr id="2356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950" y="3357563"/>
            <a:ext cx="1257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6081713" y="6032500"/>
            <a:ext cx="2449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Отделка</a:t>
            </a:r>
          </a:p>
          <a:p>
            <a:pPr algn="ctr"/>
            <a:r>
              <a:rPr lang="ru-RU" altLang="ru-RU" sz="1400" b="0"/>
              <a:t>световозвращающим</a:t>
            </a:r>
          </a:p>
          <a:p>
            <a:pPr algn="ctr"/>
            <a:r>
              <a:rPr lang="ru-RU" altLang="ru-RU" sz="1400" b="0"/>
              <a:t>кантом на рюкзаке</a:t>
            </a:r>
          </a:p>
        </p:txBody>
      </p:sp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4738" y="3357563"/>
            <a:ext cx="1038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3" descr="фото СВМ фурнитуры (2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3714750"/>
            <a:ext cx="14557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24"/>
          <p:cNvSpPr>
            <a:spLocks noChangeArrowheads="1"/>
          </p:cNvSpPr>
          <p:nvPr/>
        </p:nvSpPr>
        <p:spPr bwMode="auto">
          <a:xfrm rot="-2900942">
            <a:off x="3095625" y="4835526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AutoShape 25"/>
          <p:cNvSpPr>
            <a:spLocks noChangeArrowheads="1"/>
          </p:cNvSpPr>
          <p:nvPr/>
        </p:nvSpPr>
        <p:spPr bwMode="auto">
          <a:xfrm rot="6046491">
            <a:off x="4672807" y="4001294"/>
            <a:ext cx="865187" cy="339725"/>
          </a:xfrm>
          <a:prstGeom prst="rightArrow">
            <a:avLst>
              <a:gd name="adj1" fmla="val 50000"/>
              <a:gd name="adj2" fmla="val 63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Text Box 26"/>
          <p:cNvSpPr txBox="1">
            <a:spLocks noChangeArrowheads="1"/>
          </p:cNvSpPr>
          <p:nvPr/>
        </p:nvSpPr>
        <p:spPr bwMode="auto">
          <a:xfrm>
            <a:off x="2428875" y="5286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Световозвраща-ющие  вставки</a:t>
            </a:r>
          </a:p>
        </p:txBody>
      </p:sp>
      <p:sp>
        <p:nvSpPr>
          <p:cNvPr id="23568" name="Text Box 27"/>
          <p:cNvSpPr txBox="1">
            <a:spLocks noChangeArrowheads="1"/>
          </p:cNvSpPr>
          <p:nvPr/>
        </p:nvSpPr>
        <p:spPr bwMode="auto">
          <a:xfrm>
            <a:off x="3924300" y="3063875"/>
            <a:ext cx="2232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Шнурки со световозвращающими нитями</a:t>
            </a:r>
          </a:p>
        </p:txBody>
      </p:sp>
      <p:sp>
        <p:nvSpPr>
          <p:cNvPr id="23569" name="AutoShape 29"/>
          <p:cNvSpPr>
            <a:spLocks noChangeArrowheads="1"/>
          </p:cNvSpPr>
          <p:nvPr/>
        </p:nvSpPr>
        <p:spPr bwMode="auto">
          <a:xfrm rot="273027">
            <a:off x="3865563" y="5457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2263" y="1773238"/>
            <a:ext cx="84978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Используйте только качественные световозвращатели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Световозвращатели должны быть видны водителям с различных направлений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Предочтительней использовать серые и светло-серые текстильные световозвращающие ленты и световозвращатели из ПВХ белого и лимонно-желтого цвета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Площадь поверхности одного световозвращающего элемента  должна быть не менее 25 см</a:t>
            </a:r>
            <a:r>
              <a:rPr lang="ru-RU" altLang="ru-RU" sz="2100" baseline="30000"/>
              <a:t>2</a:t>
            </a:r>
            <a:endParaRPr lang="ru-RU" altLang="ru-RU" sz="2100"/>
          </a:p>
          <a:p>
            <a:pPr marL="541338" indent="-354013" algn="ctr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>
                <a:solidFill>
                  <a:srgbClr val="FF0000"/>
                </a:solidFill>
              </a:rPr>
              <a:t>Даже имея световозвращатели пешеходы должны знать и соблюдать ПРАВИЛА БЕЗОПАСНОГО ПОВЕДЕНИЯ НА ДОРОГЕ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85723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 ПРАВИЛЬНО ИСПОЛЬЗОВАТЬ СВЕТОВОЗВРАЩАТЕЛИ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700338" y="115888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238625"/>
            <a:ext cx="619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0" y="306863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FFFF00"/>
                </a:solidFill>
              </a:rPr>
              <a:t>ВАША БЕЗОПАСНОСТЬ И БЕЗОПАСНОСТЬ ВАШИХ ДЕТЕЙ ЗАВИСИТ ОТ ВАС!</a:t>
            </a:r>
          </a:p>
        </p:txBody>
      </p:sp>
      <p:pic>
        <p:nvPicPr>
          <p:cNvPr id="25607" name="Picture 2" descr="C:\Users\Администратор\Desktop\фот АМИ для отсмотра\пешеходный переход\IMG_0443.JPG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908050"/>
            <a:ext cx="2881313" cy="1920875"/>
          </a:xfrm>
          <a:noFill/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3132138" y="981075"/>
            <a:ext cx="56181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При использовании световозвращающих элементов </a:t>
            </a:r>
          </a:p>
          <a:p>
            <a:pPr algn="ctr"/>
            <a:r>
              <a:rPr lang="ru-RU" altLang="ru-RU" sz="2400"/>
              <a:t>в темное время суток риск гибели для пешеходов уменьшается примерно на 70 %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2800" y="800078"/>
            <a:ext cx="70046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Что ТАКое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14313" y="178593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800"/>
              <a:t>Световозвращающие элементы (световозвращатели) – это элементы, изготовленные из специальных материалов, обладающих способностью отражать луч света обратно к источнику («возвращать свет»).</a:t>
            </a:r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2643188" y="142875"/>
            <a:ext cx="630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0247" name="Picture 1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071938"/>
            <a:ext cx="287178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714750"/>
            <a:ext cx="28082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00063" y="3143250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>
            <a:off x="6429375" y="32146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179388" y="5799138"/>
            <a:ext cx="3490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Микрошарики</a:t>
            </a:r>
          </a:p>
          <a:p>
            <a:pPr algn="ctr"/>
            <a:r>
              <a:rPr lang="ru-RU" altLang="ru-RU"/>
              <a:t>(текстильные материалы)</a:t>
            </a:r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5643563" y="5786438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Микропризмы</a:t>
            </a:r>
          </a:p>
          <a:p>
            <a:pPr algn="ctr"/>
            <a:r>
              <a:rPr lang="ru-RU" altLang="ru-RU"/>
              <a:t>(материалы из ПВХ)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285750" y="16430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defRPr/>
            </a:pPr>
            <a:r>
              <a:rPr lang="ru-RU" dirty="0">
                <a:latin typeface="+mn-lt"/>
              </a:rPr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pic>
        <p:nvPicPr>
          <p:cNvPr id="11267" name="Picture 13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1269" name="Object 17"/>
          <p:cNvGraphicFramePr>
            <a:graphicFrameLocks noChangeAspect="1"/>
          </p:cNvGraphicFramePr>
          <p:nvPr/>
        </p:nvGraphicFramePr>
        <p:xfrm>
          <a:off x="250825" y="3100388"/>
          <a:ext cx="8569325" cy="3424237"/>
        </p:xfrm>
        <a:graphic>
          <a:graphicData uri="http://schemas.openxmlformats.org/presentationml/2006/ole">
            <p:oleObj spid="_x0000_s11269" name="CorelDRAW" r:id="rId5" imgW="15485400" imgH="6072120" progId="">
              <p:embed/>
            </p:oleObj>
          </a:graphicData>
        </a:graphic>
      </p:graphicFrame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2928938" y="244475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pPr algn="r"/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993" y="800078"/>
            <a:ext cx="832029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ЧЕГО НУЖНЫ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21" y="79690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ПРАВИЛА ДОРОЖНОГО ДВИЖЕНИЯ РОССИЙСКОЙ ФЕДЕРАЦИИ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357188" y="1785938"/>
            <a:ext cx="84010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altLang="ru-RU" b="0"/>
              <a:t>В соответствии с постановлением Правительства РФ от 14.11.2014 № 1197 </a:t>
            </a:r>
            <a:r>
              <a:rPr lang="ru-RU" altLang="ru-RU" b="0" u="sng"/>
              <a:t>с 1 июля 2015 года вступили в силу изменения в ПДД РФ.</a:t>
            </a:r>
          </a:p>
          <a:p>
            <a:pPr algn="just" eaLnBrk="0" hangingPunct="0"/>
            <a:endParaRPr lang="ru-RU" altLang="ru-RU" b="0"/>
          </a:p>
          <a:p>
            <a:pPr algn="just" eaLnBrk="0" hangingPunct="0"/>
            <a:r>
              <a:rPr lang="ru-RU" altLang="ru-RU" u="sng"/>
              <a:t>п. 4.1 Обязанности пешеходов</a:t>
            </a:r>
          </a:p>
          <a:p>
            <a:pPr algn="just" eaLnBrk="0" hangingPunct="0"/>
            <a:r>
              <a:rPr lang="ru-RU" altLang="ru-RU" b="0"/>
              <a:t>…При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световозвращающими элементами и обеспечивать видимость этих предметов водителями транспортных средств. </a:t>
            </a:r>
          </a:p>
          <a:p>
            <a:pPr algn="just" eaLnBrk="0" hangingPunct="0"/>
            <a:endParaRPr lang="ru-RU" altLang="ru-RU" b="0"/>
          </a:p>
          <a:p>
            <a:pPr algn="just" eaLnBrk="0" hangingPunct="0"/>
            <a:r>
              <a:rPr lang="ru-RU" altLang="ru-RU" b="0"/>
              <a:t>За нарушение Правил в части обязательного наличия и обеспечения видимости световозвращателей для пешехода предусмотрена ответственность в соответствии с ч.1 ст.12.29 КоАП РФ – предупреждение или </a:t>
            </a:r>
            <a:r>
              <a:rPr lang="ru-RU" altLang="ru-RU" b="0">
                <a:solidFill>
                  <a:srgbClr val="CC3300"/>
                </a:solidFill>
              </a:rPr>
              <a:t>штраф 500 рублей.</a:t>
            </a:r>
            <a:r>
              <a:rPr lang="ru-RU" altLang="ru-RU" b="0"/>
              <a:t> </a:t>
            </a:r>
            <a:endParaRPr lang="ru-RU" altLang="ru-RU" sz="1800" b="0">
              <a:solidFill>
                <a:srgbClr val="EB56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000108"/>
            <a:ext cx="757130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	</a:t>
            </a:r>
          </a:p>
        </p:txBody>
      </p:sp>
      <p:pic>
        <p:nvPicPr>
          <p:cNvPr id="13318" name="Picture 9" descr="1.30. &amp;Pcy;&amp;rcy;&amp;ocy;&amp;chcy;&amp;icy;&amp;iecy; &amp;ocy;&amp;pcy;&amp;acy;&amp;scy;&amp;n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400" y="1844675"/>
            <a:ext cx="22336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39243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/>
              <a:t>  </a:t>
            </a:r>
            <a:r>
              <a:rPr lang="ru-RU" sz="2400" dirty="0">
                <a:latin typeface="+mn-lt"/>
              </a:rPr>
              <a:t>Особо стоит обратить внимание на качество световозвращающей продукции. </a:t>
            </a:r>
          </a:p>
          <a:p>
            <a:pPr algn="ctr">
              <a:defRPr/>
            </a:pP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sz="2400" dirty="0">
                <a:latin typeface="+mn-lt"/>
              </a:rPr>
              <a:t>Используя подобные изделия пешеход должен 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быть уверен, что световозвращатели действительно работают, так как от этого зависит его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428625" y="1857375"/>
            <a:ext cx="5286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Физическая величина световозвращения называется Коэфициентом  Световозвращения (КС) и измеряется в </a:t>
            </a:r>
            <a:r>
              <a:rPr lang="ru-RU" altLang="ru-RU" sz="3600" b="0"/>
              <a:t>кд/лк х м</a:t>
            </a:r>
            <a:r>
              <a:rPr lang="ru-RU" altLang="ru-RU" sz="3600" b="0" baseline="30000"/>
              <a:t>2</a:t>
            </a:r>
            <a:r>
              <a:rPr lang="ru-RU" altLang="ru-RU" sz="3600" b="0"/>
              <a:t> </a:t>
            </a:r>
            <a:r>
              <a:rPr lang="ru-RU" altLang="ru-RU" b="0" i="1"/>
              <a:t>(канделла, деленная на люкс, умноженная на метр квадратный</a:t>
            </a:r>
            <a:r>
              <a:rPr lang="ru-RU" altLang="ru-RU" b="0"/>
              <a:t>).</a:t>
            </a:r>
          </a:p>
          <a:p>
            <a:endParaRPr lang="ru-RU" altLang="ru-RU" b="0"/>
          </a:p>
        </p:txBody>
      </p:sp>
      <p:pic>
        <p:nvPicPr>
          <p:cNvPr id="14343" name="Picture 15" descr="ZRS 6060 Retroreflectome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000250"/>
            <a:ext cx="1130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932 Retroreflectometer for Sign Sheeting &amp; Safety Cloth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357688"/>
            <a:ext cx="19446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00063" y="4286250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Специалисты определяют качество световозвращателей с помощью специального прибора – ретрорефлектометра.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00338" y="244475"/>
            <a:ext cx="6157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714625"/>
            <a:ext cx="3127375" cy="3881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3851275" y="2643188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На фото три самофиксирующихся браслета.</a:t>
            </a:r>
          </a:p>
          <a:p>
            <a:endParaRPr lang="ru-RU" altLang="ru-RU" sz="1800"/>
          </a:p>
          <a:p>
            <a:r>
              <a:rPr lang="ru-RU" altLang="ru-RU" sz="1800"/>
              <a:t>Браслет №1 - имитация свтовозвращателя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практически нет эффекта световозвращения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маленькая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№2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низкое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небольшая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№3 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хорошее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большая поверхность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928688" y="4652963"/>
            <a:ext cx="574675" cy="576262"/>
            <a:chOff x="6283" y="1525"/>
            <a:chExt cx="362" cy="363"/>
          </a:xfrm>
        </p:grpSpPr>
        <p:sp>
          <p:nvSpPr>
            <p:cNvPr id="15379" name="Oval 11"/>
            <p:cNvSpPr>
              <a:spLocks noChangeArrowheads="1"/>
            </p:cNvSpPr>
            <p:nvPr/>
          </p:nvSpPr>
          <p:spPr bwMode="auto">
            <a:xfrm>
              <a:off x="6283" y="1525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>
              <a:off x="6349" y="1554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1</a:t>
              </a:r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1714500" y="4652963"/>
            <a:ext cx="574675" cy="576262"/>
            <a:chOff x="6418" y="2024"/>
            <a:chExt cx="362" cy="363"/>
          </a:xfrm>
        </p:grpSpPr>
        <p:sp>
          <p:nvSpPr>
            <p:cNvPr id="15377" name="Oval 14"/>
            <p:cNvSpPr>
              <a:spLocks noChangeArrowheads="1"/>
            </p:cNvSpPr>
            <p:nvPr/>
          </p:nvSpPr>
          <p:spPr bwMode="auto">
            <a:xfrm>
              <a:off x="6418" y="2024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6484" y="2053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2</a:t>
              </a:r>
            </a:p>
          </p:txBody>
        </p:sp>
      </p:grp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2568575" y="4652963"/>
            <a:ext cx="574675" cy="576262"/>
            <a:chOff x="6419" y="2568"/>
            <a:chExt cx="362" cy="363"/>
          </a:xfrm>
        </p:grpSpPr>
        <p:sp>
          <p:nvSpPr>
            <p:cNvPr id="15375" name="Oval 17"/>
            <p:cNvSpPr>
              <a:spLocks noChangeArrowheads="1"/>
            </p:cNvSpPr>
            <p:nvPr/>
          </p:nvSpPr>
          <p:spPr bwMode="auto">
            <a:xfrm>
              <a:off x="6419" y="2568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6485" y="259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3</a:t>
              </a:r>
            </a:p>
          </p:txBody>
        </p:sp>
      </p:grpSp>
      <p:pic>
        <p:nvPicPr>
          <p:cNvPr id="109591" name="Picture 23" descr="bEv-YRfqszQtNG7BcWpMLPhQA-DLu9iHCCJeggLhjSMFySFeckhnMeqLnhphf4sgry0=w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56435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3" name="Picture 25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7148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4" name="Picture 26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3643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Прямоугольник 19"/>
          <p:cNvSpPr>
            <a:spLocks noChangeArrowheads="1"/>
          </p:cNvSpPr>
          <p:nvPr/>
        </p:nvSpPr>
        <p:spPr bwMode="auto">
          <a:xfrm>
            <a:off x="357188" y="1357313"/>
            <a:ext cx="85010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7720013" algn="l"/>
              </a:tabLst>
            </a:pPr>
            <a:r>
              <a:rPr lang="ru-RU" altLang="ru-RU" sz="1800"/>
              <a:t>Самый простой способ «бытового» определения световозвращающий материал перед вами или нет – сфотографировать световозвращающий элемент мобильным телефоном со встроенной вспышкой, желательно с некоторого расстояния (не менее 3 – 5 м).</a:t>
            </a:r>
            <a:r>
              <a:rPr lang="ru-RU" altLang="ru-RU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grpSp>
        <p:nvGrpSpPr>
          <p:cNvPr id="16389" name="Group 34"/>
          <p:cNvGrpSpPr>
            <a:grpSpLocks/>
          </p:cNvGrpSpPr>
          <p:nvPr/>
        </p:nvGrpSpPr>
        <p:grpSpPr bwMode="auto">
          <a:xfrm>
            <a:off x="250825" y="1628775"/>
            <a:ext cx="3462338" cy="2033588"/>
            <a:chOff x="217" y="2568"/>
            <a:chExt cx="2181" cy="1281"/>
          </a:xfrm>
        </p:grpSpPr>
        <p:pic>
          <p:nvPicPr>
            <p:cNvPr id="1640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431" y="2568"/>
              <a:ext cx="19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Сигнальные жилеты и </a:t>
              </a:r>
            </a:p>
            <a:p>
              <a:r>
                <a:rPr lang="ru-RU" altLang="ru-RU"/>
                <a:t>ременные системы</a:t>
              </a:r>
            </a:p>
          </p:txBody>
        </p:sp>
      </p:grpSp>
      <p:pic>
        <p:nvPicPr>
          <p:cNvPr id="1639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4950" y="2357438"/>
            <a:ext cx="18224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5825" y="2349500"/>
            <a:ext cx="911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4140200" y="177323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Браслеты</a:t>
            </a:r>
          </a:p>
        </p:txBody>
      </p:sp>
      <p:pic>
        <p:nvPicPr>
          <p:cNvPr id="16393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23479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27"/>
          <p:cNvSpPr txBox="1">
            <a:spLocks noChangeAspect="1" noChangeArrowheads="1"/>
          </p:cNvSpPr>
          <p:nvPr/>
        </p:nvSpPr>
        <p:spPr bwMode="auto">
          <a:xfrm>
            <a:off x="7308850" y="17732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Значки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250825" y="39687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/>
              <a:t>H</a:t>
            </a:r>
            <a:r>
              <a:rPr lang="ru-RU" altLang="ru-RU"/>
              <a:t>аклейки </a:t>
            </a:r>
          </a:p>
        </p:txBody>
      </p:sp>
      <p:sp>
        <p:nvSpPr>
          <p:cNvPr id="16396" name="Text Box 37"/>
          <p:cNvSpPr txBox="1">
            <a:spLocks noChangeArrowheads="1"/>
          </p:cNvSpPr>
          <p:nvPr/>
        </p:nvSpPr>
        <p:spPr bwMode="auto">
          <a:xfrm>
            <a:off x="6392863" y="3933825"/>
            <a:ext cx="264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Накладки на спицы</a:t>
            </a:r>
          </a:p>
          <a:p>
            <a:pPr algn="ctr"/>
            <a:r>
              <a:rPr lang="ru-RU" altLang="ru-RU" sz="1400"/>
              <a:t>для велосипедов </a:t>
            </a:r>
            <a:endParaRPr lang="en-US" altLang="ru-RU" sz="1400"/>
          </a:p>
          <a:p>
            <a:pPr algn="ctr"/>
            <a:r>
              <a:rPr lang="ru-RU" altLang="ru-RU" sz="1400"/>
              <a:t>и детских колясок</a:t>
            </a:r>
          </a:p>
        </p:txBody>
      </p:sp>
      <p:pic>
        <p:nvPicPr>
          <p:cNvPr id="16397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3838" y="4797425"/>
            <a:ext cx="23193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71438" y="1000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ВИДЫ СЪЕМНЫХ СВЕТОВОЗВРАЩАЮЩИХ ЭЛЕМЕНТОВ</a:t>
            </a:r>
          </a:p>
        </p:txBody>
      </p:sp>
      <p:grpSp>
        <p:nvGrpSpPr>
          <p:cNvPr id="16399" name="Group 50"/>
          <p:cNvGrpSpPr>
            <a:grpSpLocks/>
          </p:cNvGrpSpPr>
          <p:nvPr/>
        </p:nvGrpSpPr>
        <p:grpSpPr bwMode="auto">
          <a:xfrm>
            <a:off x="250825" y="4508500"/>
            <a:ext cx="2233613" cy="2016125"/>
            <a:chOff x="158" y="2840"/>
            <a:chExt cx="1316" cy="1270"/>
          </a:xfrm>
        </p:grpSpPr>
        <p:sp>
          <p:nvSpPr>
            <p:cNvPr id="16404" name="Rectangle 49"/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16405" name="Picture 48" descr="стикеры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0" name="Group 53"/>
          <p:cNvGrpSpPr>
            <a:grpSpLocks/>
          </p:cNvGrpSpPr>
          <p:nvPr/>
        </p:nvGrpSpPr>
        <p:grpSpPr bwMode="auto">
          <a:xfrm>
            <a:off x="3276600" y="3933825"/>
            <a:ext cx="2663825" cy="2590800"/>
            <a:chOff x="2064" y="2478"/>
            <a:chExt cx="1678" cy="1632"/>
          </a:xfrm>
        </p:grpSpPr>
        <p:sp>
          <p:nvSpPr>
            <p:cNvPr id="16401" name="Rectangle 52"/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6402" name="Text Box 32"/>
            <p:cNvSpPr txBox="1">
              <a:spLocks noChangeArrowheads="1"/>
            </p:cNvSpPr>
            <p:nvPr/>
          </p:nvSpPr>
          <p:spPr bwMode="auto">
            <a:xfrm>
              <a:off x="2482" y="2478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Брелоки</a:t>
              </a:r>
            </a:p>
          </p:txBody>
        </p:sp>
        <p:pic>
          <p:nvPicPr>
            <p:cNvPr id="16403" name="Picture 51" descr="IMG_988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213100"/>
            <a:ext cx="1460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СИГНАЛЬНЫЕ ЖИЛЕТЫ И РЕМЕННЫЕ СИСТЕМЫ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8678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сигнальный цвет </a:t>
            </a:r>
            <a:r>
              <a:rPr lang="ru-RU" altLang="ru-RU" sz="1600" i="1"/>
              <a:t>(для светлого времени суток) </a:t>
            </a:r>
            <a:endParaRPr lang="ru-RU" altLang="ru-RU" sz="1600"/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световозвращающие ленты </a:t>
            </a:r>
            <a:r>
              <a:rPr lang="ru-RU" altLang="ru-RU" sz="1600" i="1"/>
              <a:t>(для темного времени суток)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большая площадь световозвращающих элементов в фронтальной проекции </a:t>
            </a:r>
            <a:r>
              <a:rPr lang="en-US" altLang="ru-RU" sz="1600"/>
              <a:t>(</a:t>
            </a:r>
            <a:r>
              <a:rPr lang="ru-RU" altLang="ru-RU" sz="1600"/>
              <a:t>спереди и сзади)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недостаточная площадь световозвращения в боковой проекции (сбоку)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использовать в комплекте со световозвращающими нарукавниками</a:t>
            </a:r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3" y="3284538"/>
            <a:ext cx="1841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детские бодиве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75" y="3121025"/>
            <a:ext cx="6731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3281363"/>
            <a:ext cx="4176713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109913"/>
            <a:ext cx="117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быч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1_Обыч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840</Words>
  <Application>Microsoft Office PowerPoint</Application>
  <PresentationFormat>Экран (4:3)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1_Обычная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СВЕТОВОЗВРАЩАТЕЛИ</dc:title>
  <dc:creator>Пользователь Windows</dc:creator>
  <cp:lastModifiedBy>Программист</cp:lastModifiedBy>
  <cp:revision>191</cp:revision>
  <dcterms:created xsi:type="dcterms:W3CDTF">2015-08-14T13:32:09Z</dcterms:created>
  <dcterms:modified xsi:type="dcterms:W3CDTF">2023-04-05T09:07:21Z</dcterms:modified>
</cp:coreProperties>
</file>